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3"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4911" autoAdjust="0"/>
  </p:normalViewPr>
  <p:slideViewPr>
    <p:cSldViewPr snapToGrid="0">
      <p:cViewPr>
        <p:scale>
          <a:sx n="100" d="100"/>
          <a:sy n="100" d="100"/>
        </p:scale>
        <p:origin x="-516" y="12"/>
      </p:cViewPr>
      <p:guideLst>
        <p:guide orient="horz" pos="1620"/>
        <p:guide pos="288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46403966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d3c5a8510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d3c5a8510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smtClean="0">
                <a:solidFill>
                  <a:srgbClr val="000000"/>
                </a:solidFill>
                <a:effectLst/>
                <a:latin typeface="Arial"/>
                <a:ea typeface="Arial"/>
                <a:cs typeface="Arial"/>
                <a:sym typeface="Arial"/>
              </a:rPr>
              <a:t>In healthcare services, there exists a relationship between the cost, access, and quality of care. Medical technology and healthcare information have advanced, and this has led to changes in healthcare dynamics. There is no limit to the healthcare quality at which one may decide to receive from providers.  These changes account for increased costs, good quality of care, and limited access to care. Several factors have contributed to the relationship between healthcare quality, price, and access. These include advancement of technology, increased number of the aged, imperfect market structure, and self-protective medicine (Culbertson et al., 2020).</a:t>
            </a:r>
          </a:p>
          <a:p>
            <a:pPr marL="158750" indent="0">
              <a:buNone/>
            </a:pPr>
            <a:endParaRPr lang="en-ZW"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d3c5a8510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d3c5a8510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smtClean="0">
                <a:solidFill>
                  <a:srgbClr val="000000"/>
                </a:solidFill>
                <a:effectLst/>
                <a:latin typeface="Arial"/>
                <a:ea typeface="Arial"/>
                <a:cs typeface="Arial"/>
                <a:sym typeface="Arial"/>
              </a:rPr>
              <a:t>Undoubtedly, the rate of inflation in healthcare costs has been on the rise. This is a significant contributing factor for the available quality of health care and the equality in access to all people. A lot of money is spent on health care in many countries, including the developed countries. Inflation is the leading cause for this spending as it affects the cost of production on healthcare delivery. These include the increased cost of provisions and the higher wages paid to the workers (</a:t>
            </a:r>
            <a:r>
              <a:rPr lang="en-US" sz="1100" b="0" i="0" u="none" strike="noStrike" cap="none" dirty="0" err="1" smtClean="0">
                <a:solidFill>
                  <a:srgbClr val="000000"/>
                </a:solidFill>
                <a:effectLst/>
                <a:latin typeface="Arial"/>
                <a:ea typeface="Arial"/>
                <a:cs typeface="Arial"/>
                <a:sym typeface="Arial"/>
              </a:rPr>
              <a:t>Galli</a:t>
            </a:r>
            <a:r>
              <a:rPr lang="en-US" sz="1100" b="0" i="0" u="none" strike="noStrike" cap="none" dirty="0" smtClean="0">
                <a:solidFill>
                  <a:srgbClr val="000000"/>
                </a:solidFill>
                <a:effectLst/>
                <a:latin typeface="Arial"/>
                <a:ea typeface="Arial"/>
                <a:cs typeface="Arial"/>
                <a:sym typeface="Arial"/>
              </a:rPr>
              <a:t>, 2021). </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d3c5a8510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d3c5a8510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smtClean="0">
                <a:solidFill>
                  <a:srgbClr val="000000"/>
                </a:solidFill>
                <a:effectLst/>
                <a:latin typeface="Arial"/>
                <a:ea typeface="Arial"/>
                <a:cs typeface="Arial"/>
                <a:sym typeface="Arial"/>
              </a:rPr>
              <a:t>Advanced medical technology and healthcare information have advanced the quality of healthcare services. Doctors and patients are now in a position to choose their preferred choice of diagnosis and treatment. According to </a:t>
            </a:r>
            <a:r>
              <a:rPr lang="en-US" sz="1100" b="0" i="0" u="none" strike="noStrike" cap="none" dirty="0" err="1" smtClean="0">
                <a:solidFill>
                  <a:srgbClr val="000000"/>
                </a:solidFill>
                <a:effectLst/>
                <a:latin typeface="Arial"/>
                <a:ea typeface="Arial"/>
                <a:cs typeface="Arial"/>
                <a:sym typeface="Arial"/>
              </a:rPr>
              <a:t>Sogaard</a:t>
            </a:r>
            <a:r>
              <a:rPr lang="en-US" sz="1100" b="0" i="0" u="none" strike="noStrike" cap="none" dirty="0" smtClean="0">
                <a:solidFill>
                  <a:srgbClr val="000000"/>
                </a:solidFill>
                <a:effectLst/>
                <a:latin typeface="Arial"/>
                <a:ea typeface="Arial"/>
                <a:cs typeface="Arial"/>
                <a:sym typeface="Arial"/>
              </a:rPr>
              <a:t> &amp; </a:t>
            </a:r>
            <a:r>
              <a:rPr lang="en-US" sz="1100" b="0" i="0" u="none" strike="noStrike" cap="none" dirty="0" err="1" smtClean="0">
                <a:solidFill>
                  <a:srgbClr val="000000"/>
                </a:solidFill>
                <a:effectLst/>
                <a:latin typeface="Arial"/>
                <a:ea typeface="Arial"/>
                <a:cs typeface="Arial"/>
                <a:sym typeface="Arial"/>
              </a:rPr>
              <a:t>Enemark</a:t>
            </a:r>
            <a:r>
              <a:rPr lang="en-US" sz="1100" b="0" i="0" u="none" strike="noStrike" cap="none" dirty="0" smtClean="0">
                <a:solidFill>
                  <a:srgbClr val="000000"/>
                </a:solidFill>
                <a:effectLst/>
                <a:latin typeface="Arial"/>
                <a:ea typeface="Arial"/>
                <a:cs typeface="Arial"/>
                <a:sym typeface="Arial"/>
              </a:rPr>
              <a:t> (2017), failure of one treatment gives an option for another better treatment. Technological advancement has led to a variety of quicker cures than before. Technology is also attributed to the reduction of health risks in the most cost-effective way. The morbidity rate has decreased while the longevity has increased as a result of safe therapies. This impacts improved quality in healthcare services.</a:t>
            </a:r>
          </a:p>
          <a:p>
            <a:pPr marL="158750" indent="0">
              <a:buNone/>
            </a:pPr>
            <a:endParaRPr lang="en-ZW" sz="1100" b="0" i="0" u="none" strike="noStrike" cap="none" dirty="0">
              <a:solidFill>
                <a:srgbClr val="000000"/>
              </a:solidFill>
              <a:effectLst/>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d3c5a8510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d3c5a8510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smtClean="0">
                <a:solidFill>
                  <a:srgbClr val="000000"/>
                </a:solidFill>
                <a:effectLst/>
                <a:latin typeface="Arial"/>
                <a:ea typeface="Arial"/>
                <a:cs typeface="Arial"/>
                <a:sym typeface="Arial"/>
              </a:rPr>
              <a:t>Access to healthcare has been a big challenge for very many uninsured people. Access to healthcare services is mainly dependent on whether one is insured or not. Where a family comprises four members, the total cost of insurance is more than $25000 per year. This is very challenging for middle-class earners of about $50000 per year. Most populations get poor quality of health care, and this accounts for about 240000 deaths every year. Many people may attribute lack of access to healthcare to a voluntary decision, but it is the only option available. </a:t>
            </a:r>
          </a:p>
          <a:p>
            <a:pPr marL="158750" indent="0">
              <a:buNone/>
            </a:pPr>
            <a:r>
              <a:rPr lang="en-US" sz="1100" b="0" i="0" u="none" strike="noStrike" cap="none" dirty="0" smtClean="0">
                <a:solidFill>
                  <a:srgbClr val="000000"/>
                </a:solidFill>
                <a:effectLst/>
                <a:latin typeface="Arial"/>
                <a:ea typeface="Arial"/>
                <a:cs typeface="Arial"/>
                <a:sym typeface="Arial"/>
              </a:rPr>
              <a:t>These three, quality, access, and care, have a lot of interrelatedness. Increased quality of care is an opportunity for the rich to pay for excellent insurance covers for tests, diagnosis, medications, and treatments. On the other hand, the low- and middle-income earners struggle to access the services. The inability to incur these insurance costs acts as a barrier to access to healthcare services by many people. </a:t>
            </a:r>
          </a:p>
          <a:p>
            <a:pPr marL="158750" indent="0">
              <a:buNone/>
            </a:pPr>
            <a:r>
              <a:rPr lang="en-US" sz="1100" b="0" i="0" u="none" strike="noStrike" cap="none" dirty="0" smtClean="0">
                <a:solidFill>
                  <a:srgbClr val="000000"/>
                </a:solidFill>
                <a:effectLst/>
                <a:latin typeface="Arial"/>
                <a:ea typeface="Arial"/>
                <a:cs typeface="Arial"/>
                <a:sym typeface="Arial"/>
              </a:rPr>
              <a:t>Most nursing homes are profit-oriented. They are owned by commercial chains that minimize their nursing staff to maximize their profits. Homecare organizations also offer low-quality healthcare services as a result of the need to maximize their profits. Hospice is also not an exception in this matter. They spend less in providing care to the patients and end up giving low-quality services. These are examples where an increase in costs leads to reduced access to health care services and poor quality care (</a:t>
            </a:r>
            <a:r>
              <a:rPr lang="en-US" sz="1100" b="0" i="0" u="none" strike="noStrike" cap="none" dirty="0" err="1" smtClean="0">
                <a:solidFill>
                  <a:srgbClr val="000000"/>
                </a:solidFill>
                <a:effectLst/>
                <a:latin typeface="Arial"/>
                <a:ea typeface="Arial"/>
                <a:cs typeface="Arial"/>
                <a:sym typeface="Arial"/>
              </a:rPr>
              <a:t>Lewellyn</a:t>
            </a:r>
            <a:r>
              <a:rPr lang="en-US" sz="1100" b="0" i="0" u="none" strike="noStrike" cap="none" dirty="0" smtClean="0">
                <a:solidFill>
                  <a:srgbClr val="000000"/>
                </a:solidFill>
                <a:effectLst/>
                <a:latin typeface="Arial"/>
                <a:ea typeface="Arial"/>
                <a:cs typeface="Arial"/>
                <a:sym typeface="Arial"/>
              </a:rPr>
              <a:t>, 2017). </a:t>
            </a:r>
          </a:p>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0" u="none" strike="noStrike" cap="none" dirty="0" smtClean="0">
              <a:solidFill>
                <a:srgbClr val="000000"/>
              </a:solidFill>
              <a:effectLst/>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smtClean="0">
                <a:solidFill>
                  <a:srgbClr val="000000"/>
                </a:solidFill>
                <a:effectLst/>
                <a:latin typeface="Arial"/>
                <a:ea typeface="Arial"/>
                <a:cs typeface="Arial"/>
                <a:sym typeface="Arial"/>
              </a:rPr>
              <a:t>Health policy must focus on three issues, namely access to care, cost of care and quality of care in high quality and cheap healthcare services are a priority. One critical issue that </a:t>
            </a:r>
            <a:r>
              <a:rPr lang="en-US" sz="1100" b="0" i="0" u="none" strike="noStrike" cap="none" dirty="0" err="1" smtClean="0">
                <a:solidFill>
                  <a:srgbClr val="000000"/>
                </a:solidFill>
                <a:effectLst/>
                <a:latin typeface="Arial"/>
                <a:ea typeface="Arial"/>
                <a:cs typeface="Arial"/>
                <a:sym typeface="Arial"/>
              </a:rPr>
              <a:t>Obamacare</a:t>
            </a:r>
            <a:r>
              <a:rPr lang="en-US" sz="1100" b="0" i="0" u="none" strike="noStrike" cap="none" dirty="0" smtClean="0">
                <a:solidFill>
                  <a:srgbClr val="000000"/>
                </a:solidFill>
                <a:effectLst/>
                <a:latin typeface="Arial"/>
                <a:ea typeface="Arial"/>
                <a:cs typeface="Arial"/>
                <a:sym typeface="Arial"/>
              </a:rPr>
              <a:t> addresses is access to care. Obama Care is an example of the policy that addresses this issue. Most Americans live with a notion that they are entitled (access) to good care (quality) with the minimum expenses possible (cost) regardless of social class or their level of income. Access to care varies in two ways; all Americans have equal access to care, and all Americans are entitled to minimum care. The policy disregards gender discrimination and underlying conditions (</a:t>
            </a:r>
            <a:r>
              <a:rPr lang="en-US" sz="1100" b="0" i="0" u="none" strike="noStrike" cap="none" dirty="0" err="1" smtClean="0">
                <a:solidFill>
                  <a:srgbClr val="000000"/>
                </a:solidFill>
                <a:effectLst/>
                <a:latin typeface="Arial"/>
                <a:ea typeface="Arial"/>
                <a:cs typeface="Arial"/>
                <a:sym typeface="Arial"/>
              </a:rPr>
              <a:t>Delaronde</a:t>
            </a:r>
            <a:r>
              <a:rPr lang="en-US" sz="1100" b="0" i="0" u="none" strike="noStrike" cap="none" dirty="0" smtClean="0">
                <a:solidFill>
                  <a:srgbClr val="000000"/>
                </a:solidFill>
                <a:effectLst/>
                <a:latin typeface="Arial"/>
                <a:ea typeface="Arial"/>
                <a:cs typeface="Arial"/>
                <a:sym typeface="Arial"/>
              </a:rPr>
              <a:t>, 2019). </a:t>
            </a:r>
          </a:p>
          <a:p>
            <a:pPr marL="158750" indent="0">
              <a:buNone/>
            </a:pPr>
            <a:r>
              <a:rPr lang="en-US" sz="1100" b="0" i="0" u="none" strike="noStrike" cap="none" dirty="0" smtClean="0">
                <a:solidFill>
                  <a:srgbClr val="000000"/>
                </a:solidFill>
                <a:effectLst/>
                <a:latin typeface="Arial"/>
                <a:ea typeface="Arial"/>
                <a:cs typeface="Arial"/>
                <a:sym typeface="Arial"/>
              </a:rPr>
              <a:t>Another issue that </a:t>
            </a:r>
            <a:r>
              <a:rPr lang="en-US" sz="1100" b="0" i="0" u="none" strike="noStrike" cap="none" dirty="0" err="1" smtClean="0">
                <a:solidFill>
                  <a:srgbClr val="000000"/>
                </a:solidFill>
                <a:effectLst/>
                <a:latin typeface="Arial"/>
                <a:ea typeface="Arial"/>
                <a:cs typeface="Arial"/>
                <a:sym typeface="Arial"/>
              </a:rPr>
              <a:t>Obamacare</a:t>
            </a:r>
            <a:r>
              <a:rPr lang="en-US" sz="1100" b="0" i="0" u="none" strike="noStrike" cap="none" dirty="0" smtClean="0">
                <a:solidFill>
                  <a:srgbClr val="000000"/>
                </a:solidFill>
                <a:effectLst/>
                <a:latin typeface="Arial"/>
                <a:ea typeface="Arial"/>
                <a:cs typeface="Arial"/>
                <a:sym typeface="Arial"/>
              </a:rPr>
              <a:t> addresses is cost. Many Americans, comprising low- and middle-income, can access quality healthcare through small discounts regardless of the household income. One is obliged to be covered with health insurance irrespective of socials status or level of income. </a:t>
            </a:r>
          </a:p>
          <a:p>
            <a:pPr marL="158750" indent="0">
              <a:buNone/>
            </a:pPr>
            <a:r>
              <a:rPr lang="en-US" sz="1100" b="0" i="0" u="none" strike="noStrike" cap="none" dirty="0" smtClean="0">
                <a:solidFill>
                  <a:srgbClr val="000000"/>
                </a:solidFill>
                <a:effectLst/>
                <a:latin typeface="Arial"/>
                <a:ea typeface="Arial"/>
                <a:cs typeface="Arial"/>
                <a:sym typeface="Arial"/>
              </a:rPr>
              <a:t>Also, </a:t>
            </a:r>
            <a:r>
              <a:rPr lang="en-US" sz="1100" b="0" i="0" u="none" strike="noStrike" cap="none" dirty="0" err="1" smtClean="0">
                <a:solidFill>
                  <a:srgbClr val="000000"/>
                </a:solidFill>
                <a:effectLst/>
                <a:latin typeface="Arial"/>
                <a:ea typeface="Arial"/>
                <a:cs typeface="Arial"/>
                <a:sym typeface="Arial"/>
              </a:rPr>
              <a:t>Obamacare</a:t>
            </a:r>
            <a:r>
              <a:rPr lang="en-US" sz="1100" b="0" i="0" u="none" strike="noStrike" cap="none" dirty="0" smtClean="0">
                <a:solidFill>
                  <a:srgbClr val="000000"/>
                </a:solidFill>
                <a:effectLst/>
                <a:latin typeface="Arial"/>
                <a:ea typeface="Arial"/>
                <a:cs typeface="Arial"/>
                <a:sym typeface="Arial"/>
              </a:rPr>
              <a:t> addresses the issue of quality health care. The quality of care by  Americans is achieved through the provision of wellness and preventative services and improving the quality standards of basic health coverage. </a:t>
            </a:r>
            <a:r>
              <a:rPr lang="en-US" sz="1100" b="0" i="0" u="none" strike="noStrike" cap="none" dirty="0" err="1" smtClean="0">
                <a:solidFill>
                  <a:srgbClr val="000000"/>
                </a:solidFill>
                <a:effectLst/>
                <a:latin typeface="Arial"/>
                <a:ea typeface="Arial"/>
                <a:cs typeface="Arial"/>
                <a:sym typeface="Arial"/>
              </a:rPr>
              <a:t>Obamacare</a:t>
            </a:r>
            <a:r>
              <a:rPr lang="en-US" sz="1100" b="0" i="0" u="none" strike="noStrike" cap="none" dirty="0" smtClean="0">
                <a:solidFill>
                  <a:srgbClr val="000000"/>
                </a:solidFill>
                <a:effectLst/>
                <a:latin typeface="Arial"/>
                <a:ea typeface="Arial"/>
                <a:cs typeface="Arial"/>
                <a:sym typeface="Arial"/>
              </a:rPr>
              <a:t> entails several areas that should be addressed if quality healthcare is to be achieved. These include effectiveness, safety, timeliness, patient-centeredness, equity, and efficiency. In a nutshell, this explains that the patient's safety is crucial in the achievement of quality care.</a:t>
            </a:r>
          </a:p>
          <a:p>
            <a:pPr marL="158750" indent="0">
              <a:buNone/>
            </a:pPr>
            <a:endParaRPr lang="en-US" dirty="0"/>
          </a:p>
        </p:txBody>
      </p:sp>
    </p:spTree>
    <p:extLst>
      <p:ext uri="{BB962C8B-B14F-4D97-AF65-F5344CB8AC3E}">
        <p14:creationId xmlns:p14="http://schemas.microsoft.com/office/powerpoint/2010/main" val="4202549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smtClean="0">
                <a:solidFill>
                  <a:srgbClr val="000000"/>
                </a:solidFill>
                <a:effectLst/>
                <a:latin typeface="Arial"/>
                <a:ea typeface="Arial"/>
                <a:cs typeface="Arial"/>
                <a:sym typeface="Arial"/>
              </a:rPr>
              <a:t>For quality care to be considered, it should be patient-centered, efficient, effective, safe, equitable, and timely. As much as it sounds obvious to have these in place, it is practically complex, and there are challenges attached to how they should be measured. One reason why quality measurement is difficult to measure is because of dynamism in the healthcare system. Patients are different, while their environment is constantly changing. For this reason, it becomes hard to measure and the quality. Some of the changing health systems include types of treatments a patient receives, people’s wealth, medical history, and the meaning of quality care to patients (The Health Foundation, 2012). </a:t>
            </a:r>
          </a:p>
        </p:txBody>
      </p:sp>
    </p:spTree>
    <p:extLst>
      <p:ext uri="{BB962C8B-B14F-4D97-AF65-F5344CB8AC3E}">
        <p14:creationId xmlns:p14="http://schemas.microsoft.com/office/powerpoint/2010/main" val="2368773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smtClean="0">
                <a:solidFill>
                  <a:srgbClr val="000000"/>
                </a:solidFill>
                <a:effectLst/>
                <a:latin typeface="Arial"/>
                <a:ea typeface="Arial"/>
                <a:cs typeface="Arial"/>
                <a:sym typeface="Arial"/>
              </a:rPr>
              <a:t>Additionally, it is always hard to tell what should be measured. We are confronted with the challenge of knowing the exact things to measure. For instance, we may ask ourselves whether we should be more concerned with the unavailability of safety by assessing the incidence of harm or error or with the positive accomplishment of enhancing patients' safety. </a:t>
            </a:r>
          </a:p>
          <a:p>
            <a:pPr marL="158750" indent="0">
              <a:buNone/>
            </a:pPr>
            <a:r>
              <a:rPr lang="en-US" sz="1100" b="0" i="0" u="none" strike="noStrike" cap="none" dirty="0" smtClean="0">
                <a:solidFill>
                  <a:srgbClr val="000000"/>
                </a:solidFill>
                <a:effectLst/>
                <a:latin typeface="Arial"/>
                <a:ea typeface="Arial"/>
                <a:cs typeface="Arial"/>
                <a:sym typeface="Arial"/>
              </a:rPr>
              <a:t>Lastly, people have different interpretations of meanings. This means that patients have different definitions of quality with the managers and clinicians. Their view of a value or problem in a system may be entirely different from that of an organization. Consequently, it is crucial to use the experience the patient has undergone as the measure of quality. However, it may be challenging for the staff to think about it when scheming improvement (The Health Foundation, 2012).</a:t>
            </a:r>
          </a:p>
        </p:txBody>
      </p:sp>
    </p:spTree>
    <p:extLst>
      <p:ext uri="{BB962C8B-B14F-4D97-AF65-F5344CB8AC3E}">
        <p14:creationId xmlns:p14="http://schemas.microsoft.com/office/powerpoint/2010/main" val="2897976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smtClean="0">
                <a:solidFill>
                  <a:srgbClr val="000000"/>
                </a:solidFill>
                <a:effectLst/>
                <a:latin typeface="Arial"/>
                <a:ea typeface="Arial"/>
                <a:cs typeface="Arial"/>
                <a:sym typeface="Arial"/>
              </a:rPr>
              <a:t>In conclusion, the cost, access, and quality of care are very much related. Cost is the primary determinant of access and quality as they are dependent on it. Also, the three have critical issues and are addressed in various policies, such as </a:t>
            </a:r>
            <a:r>
              <a:rPr lang="en-US" sz="1100" b="0" i="0" u="none" strike="noStrike" cap="none" dirty="0" err="1" smtClean="0">
                <a:solidFill>
                  <a:srgbClr val="000000"/>
                </a:solidFill>
                <a:effectLst/>
                <a:latin typeface="Arial"/>
                <a:ea typeface="Arial"/>
                <a:cs typeface="Arial"/>
                <a:sym typeface="Arial"/>
              </a:rPr>
              <a:t>Obamacare</a:t>
            </a:r>
            <a:r>
              <a:rPr lang="en-US" sz="1100" b="0" i="0" u="none" strike="noStrike" cap="none" dirty="0" smtClean="0">
                <a:solidFill>
                  <a:srgbClr val="000000"/>
                </a:solidFill>
                <a:effectLst/>
                <a:latin typeface="Arial"/>
                <a:ea typeface="Arial"/>
                <a:cs typeface="Arial"/>
                <a:sym typeface="Arial"/>
              </a:rPr>
              <a:t>, as we have seen as an example. Quality in healthcare is difficult to define for such reasons as dynamisms in healthcare, the difficulty of telling what to measure, and different interpretations of meanings. </a:t>
            </a:r>
          </a:p>
          <a:p>
            <a:pPr marL="158750" indent="0">
              <a:buNone/>
            </a:pPr>
            <a:endParaRPr lang="en-US" dirty="0"/>
          </a:p>
        </p:txBody>
      </p:sp>
    </p:spTree>
    <p:extLst>
      <p:ext uri="{BB962C8B-B14F-4D97-AF65-F5344CB8AC3E}">
        <p14:creationId xmlns:p14="http://schemas.microsoft.com/office/powerpoint/2010/main" val="1966242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2480517"/>
            <a:ext cx="7117180" cy="1102519"/>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3583035"/>
            <a:ext cx="7117180" cy="646065"/>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355521"/>
            <a:ext cx="7123080" cy="30385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C6B4A9-1611-4792-9094-5F34BCA07E0B}" type="datetimeFigureOut">
              <a:rPr lang="en-US" smtClean="0"/>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506792"/>
            <a:ext cx="1472962" cy="3888996"/>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506793"/>
            <a:ext cx="5467557" cy="388899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extLst>
      <p:ext uri="{BB962C8B-B14F-4D97-AF65-F5344CB8AC3E}">
        <p14:creationId xmlns:p14="http://schemas.microsoft.com/office/powerpoint/2010/main" val="2058415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2481436"/>
            <a:ext cx="7117178" cy="11016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3583036"/>
            <a:ext cx="7117178" cy="6453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506794"/>
            <a:ext cx="7123080" cy="693356"/>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3" y="1357312"/>
            <a:ext cx="3471277" cy="3038476"/>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357312"/>
            <a:ext cx="3469242" cy="3038477"/>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359695"/>
            <a:ext cx="3132494" cy="43219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3" y="1791892"/>
            <a:ext cx="3471277" cy="2603896"/>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359695"/>
            <a:ext cx="3133080" cy="43219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1" y="1791892"/>
            <a:ext cx="3471275" cy="2603896"/>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334566"/>
            <a:ext cx="2660650" cy="889396"/>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5" y="334566"/>
            <a:ext cx="4279869" cy="406122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223962"/>
            <a:ext cx="2660650" cy="3171824"/>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040293"/>
            <a:ext cx="3481387" cy="834941"/>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1875234"/>
            <a:ext cx="3481387" cy="189765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32" name="Oval 31"/>
          <p:cNvSpPr/>
          <p:nvPr/>
        </p:nvSpPr>
        <p:spPr>
          <a:xfrm>
            <a:off x="5479248" y="1077646"/>
            <a:ext cx="1086653" cy="814990"/>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2" y="1058844"/>
            <a:ext cx="830365" cy="622774"/>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420841"/>
            <a:ext cx="602364" cy="45177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358485"/>
            <a:ext cx="489588" cy="367191"/>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3" y="1562570"/>
            <a:ext cx="256601" cy="19245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2" y="744807"/>
            <a:ext cx="256601" cy="19245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7" y="1420841"/>
            <a:ext cx="197439" cy="14807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2" y="795445"/>
            <a:ext cx="197439" cy="14807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200150"/>
            <a:ext cx="3429000" cy="257175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5" y="49740"/>
            <a:ext cx="2575511" cy="5097800"/>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3" y="506794"/>
            <a:ext cx="7125113" cy="693356"/>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355521"/>
            <a:ext cx="7125112" cy="3038578"/>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4463858"/>
            <a:ext cx="2133600" cy="273844"/>
          </a:xfrm>
          <a:prstGeom prst="rect">
            <a:avLst/>
          </a:prstGeom>
        </p:spPr>
        <p:txBody>
          <a:bodyPr vert="horz" lIns="91440" tIns="45720" rIns="91440" bIns="45720" rtlCol="0" anchor="b"/>
          <a:lstStyle>
            <a:lvl1pPr algn="r">
              <a:defRPr sz="900">
                <a:solidFill>
                  <a:schemeClr val="tx1">
                    <a:tint val="75000"/>
                  </a:schemeClr>
                </a:solidFill>
              </a:defRPr>
            </a:lvl1pPr>
          </a:lstStyle>
          <a:p>
            <a:fld id="{B61BEF0D-F0BB-DE4B-95CE-6DB70DBA9567}" type="datetimeFigureOut">
              <a:rPr lang="en-US" smtClean="0"/>
              <a:pPr/>
              <a:t>7/30/2021</a:t>
            </a:fld>
            <a:endParaRPr lang="en-US" dirty="0"/>
          </a:p>
        </p:txBody>
      </p:sp>
      <p:sp>
        <p:nvSpPr>
          <p:cNvPr id="5" name="Footer Placeholder 4"/>
          <p:cNvSpPr>
            <a:spLocks noGrp="1"/>
          </p:cNvSpPr>
          <p:nvPr>
            <p:ph type="ftr" sz="quarter" idx="3"/>
          </p:nvPr>
        </p:nvSpPr>
        <p:spPr>
          <a:xfrm>
            <a:off x="1180946" y="4463858"/>
            <a:ext cx="5256399" cy="273844"/>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72659" y="4463858"/>
            <a:ext cx="608287" cy="273844"/>
          </a:xfrm>
          <a:prstGeom prst="rect">
            <a:avLst/>
          </a:prstGeom>
        </p:spPr>
        <p:txBody>
          <a:bodyPr vert="horz" lIns="91440" tIns="45720" rIns="91440" bIns="45720" rtlCol="0" anchor="b"/>
          <a:lstStyle>
            <a:lvl1pPr algn="l">
              <a:defRPr sz="18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cSld>
  <p:clrMap bg1="dk1" tx1="lt1" bg2="dk2" tx2="lt2" accent1="accent1" accent2="accent2" accent3="accent3" accent4="accent4" accent5="accent5" accent6="accent6" hlink="hlink" folHlink="folHlink"/>
  <p:sldLayoutIdLst>
    <p:sldLayoutId id="2147484104" r:id="rId1"/>
    <p:sldLayoutId id="2147484105" r:id="rId2"/>
    <p:sldLayoutId id="2147484106" r:id="rId3"/>
    <p:sldLayoutId id="2147484107" r:id="rId4"/>
    <p:sldLayoutId id="2147484108" r:id="rId5"/>
    <p:sldLayoutId id="2147484109" r:id="rId6"/>
    <p:sldLayoutId id="2147484110" r:id="rId7"/>
    <p:sldLayoutId id="2147484111" r:id="rId8"/>
    <p:sldLayoutId id="2147484112" r:id="rId9"/>
    <p:sldLayoutId id="2147484113" r:id="rId10"/>
    <p:sldLayoutId id="2147484114" r:id="rId11"/>
    <p:sldLayoutId id="2147484115" r:id="rId12"/>
  </p:sldLayoutIdLst>
  <p:hf sldNum="0"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health.org.uk/newsletter-feature/measuring-quality-a-complicated-tas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195702" y="581025"/>
            <a:ext cx="6757673" cy="1123950"/>
          </a:xfrm>
          <a:prstGeom prst="rect">
            <a:avLst/>
          </a:prstGeom>
        </p:spPr>
        <p:txBody>
          <a:bodyPr spcFirstLastPara="1" wrap="square" lIns="91425" tIns="91425" rIns="91425" bIns="91425" anchor="b" anchorCtr="0">
            <a:noAutofit/>
          </a:bodyPr>
          <a:lstStyle/>
          <a:p>
            <a:pPr algn="ctr">
              <a:spcBef>
                <a:spcPts val="0"/>
              </a:spcBef>
            </a:pPr>
            <a:r>
              <a:rPr lang="en-US" sz="2800" dirty="0">
                <a:latin typeface="Times New Roman" pitchFamily="18" charset="0"/>
                <a:cs typeface="Times New Roman" pitchFamily="18" charset="0"/>
              </a:rPr>
              <a:t>Relationship between Cost, Access, and Quality</a:t>
            </a:r>
            <a:br>
              <a:rPr lang="en-US" sz="2800" dirty="0">
                <a:latin typeface="Times New Roman" pitchFamily="18" charset="0"/>
                <a:cs typeface="Times New Roman" pitchFamily="18" charset="0"/>
              </a:rPr>
            </a:br>
            <a:endParaRPr lang="en-US" sz="2800" cap="none" dirty="0">
              <a:latin typeface="Times New Roman" pitchFamily="18" charset="0"/>
              <a:cs typeface="Times New Roman" pitchFamily="18" charset="0"/>
            </a:endParaRPr>
          </a:p>
        </p:txBody>
      </p:sp>
      <p:sp>
        <p:nvSpPr>
          <p:cNvPr id="55" name="Google Shape;55;p13"/>
          <p:cNvSpPr txBox="1">
            <a:spLocks noGrp="1"/>
          </p:cNvSpPr>
          <p:nvPr>
            <p:ph type="subTitle" idx="1"/>
          </p:nvPr>
        </p:nvSpPr>
        <p:spPr>
          <a:xfrm>
            <a:off x="206925" y="1586349"/>
            <a:ext cx="8520600" cy="2747526"/>
          </a:xfrm>
          <a:prstGeom prst="rect">
            <a:avLst/>
          </a:prstGeom>
        </p:spPr>
        <p:txBody>
          <a:bodyPr spcFirstLastPara="1" wrap="square" lIns="91425" tIns="91425" rIns="91425" bIns="91425" anchor="t" anchorCtr="0">
            <a:noAutofit/>
          </a:bodyPr>
          <a:lstStyle/>
          <a:p>
            <a:pPr algn="ctr"/>
            <a:r>
              <a:rPr lang="en-US" sz="2400" dirty="0" smtClean="0">
                <a:latin typeface="Times New Roman" pitchFamily="18" charset="0"/>
                <a:cs typeface="Times New Roman" pitchFamily="18" charset="0"/>
              </a:rPr>
              <a:t>Name</a:t>
            </a:r>
            <a:endParaRPr lang="en-US" sz="2400" dirty="0">
              <a:latin typeface="Times New Roman" pitchFamily="18" charset="0"/>
              <a:cs typeface="Times New Roman" pitchFamily="18" charset="0"/>
            </a:endParaRPr>
          </a:p>
          <a:p>
            <a:pPr algn="ctr"/>
            <a:r>
              <a:rPr lang="en-US" sz="2400" dirty="0">
                <a:latin typeface="Times New Roman" pitchFamily="18" charset="0"/>
                <a:cs typeface="Times New Roman" pitchFamily="18" charset="0"/>
              </a:rPr>
              <a:t>Institution</a:t>
            </a:r>
          </a:p>
          <a:p>
            <a:pPr algn="ctr"/>
            <a:r>
              <a:rPr lang="en-US" sz="2400" dirty="0">
                <a:latin typeface="Times New Roman" pitchFamily="18" charset="0"/>
                <a:cs typeface="Times New Roman" pitchFamily="18" charset="0"/>
              </a:rPr>
              <a:t>Course</a:t>
            </a:r>
          </a:p>
          <a:p>
            <a:pPr algn="ctr"/>
            <a:r>
              <a:rPr lang="en-US" sz="2400" dirty="0">
                <a:latin typeface="Times New Roman" pitchFamily="18" charset="0"/>
                <a:cs typeface="Times New Roman" pitchFamily="18" charset="0"/>
              </a:rPr>
              <a:t>Instructor</a:t>
            </a:r>
          </a:p>
          <a:p>
            <a:pPr algn="ctr"/>
            <a:r>
              <a:rPr lang="en-US" sz="2400" dirty="0">
                <a:latin typeface="Times New Roman" pitchFamily="18" charset="0"/>
                <a:cs typeface="Times New Roman" pitchFamily="18" charset="0"/>
              </a:rPr>
              <a:t>Date</a:t>
            </a:r>
          </a:p>
          <a:p>
            <a:pPr marL="0" lvl="0" indent="0" algn="ctr" rtl="0">
              <a:spcBef>
                <a:spcPts val="0"/>
              </a:spcBef>
              <a:spcAft>
                <a:spcPts val="0"/>
              </a:spcAft>
              <a:buNone/>
            </a:pPr>
            <a:endParaRP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a:t>
            </a:r>
            <a:endParaRPr lang="en-US" dirty="0"/>
          </a:p>
        </p:txBody>
      </p:sp>
      <p:sp>
        <p:nvSpPr>
          <p:cNvPr id="3" name="Content Placeholder 2"/>
          <p:cNvSpPr>
            <a:spLocks noGrp="1"/>
          </p:cNvSpPr>
          <p:nvPr>
            <p:ph idx="1"/>
          </p:nvPr>
        </p:nvSpPr>
        <p:spPr/>
        <p:txBody>
          <a:bodyPr>
            <a:noAutofit/>
          </a:bodyPr>
          <a:lstStyle/>
          <a:p>
            <a:r>
              <a:rPr lang="en-US" sz="1200" dirty="0" smtClean="0">
                <a:latin typeface="Times New Roman" pitchFamily="18" charset="0"/>
                <a:cs typeface="Times New Roman" pitchFamily="18" charset="0"/>
              </a:rPr>
              <a:t>Culbertson</a:t>
            </a:r>
            <a:r>
              <a:rPr lang="en-US" sz="1200" dirty="0">
                <a:latin typeface="Times New Roman" pitchFamily="18" charset="0"/>
                <a:cs typeface="Times New Roman" pitchFamily="18" charset="0"/>
              </a:rPr>
              <a:t>, L., </a:t>
            </a:r>
            <a:r>
              <a:rPr lang="en-US" sz="1200" dirty="0" err="1">
                <a:latin typeface="Times New Roman" pitchFamily="18" charset="0"/>
                <a:cs typeface="Times New Roman" pitchFamily="18" charset="0"/>
              </a:rPr>
              <a:t>Dukhovny</a:t>
            </a:r>
            <a:r>
              <a:rPr lang="en-US" sz="1200" dirty="0">
                <a:latin typeface="Times New Roman" pitchFamily="18" charset="0"/>
                <a:cs typeface="Times New Roman" pitchFamily="18" charset="0"/>
              </a:rPr>
              <a:t>, D., &amp; </a:t>
            </a:r>
            <a:r>
              <a:rPr lang="en-US" sz="1200" dirty="0" err="1">
                <a:latin typeface="Times New Roman" pitchFamily="18" charset="0"/>
                <a:cs typeface="Times New Roman" pitchFamily="18" charset="0"/>
              </a:rPr>
              <a:t>Lapcharoensap</a:t>
            </a:r>
            <a:r>
              <a:rPr lang="en-US" sz="1200" dirty="0">
                <a:latin typeface="Times New Roman" pitchFamily="18" charset="0"/>
                <a:cs typeface="Times New Roman" pitchFamily="18" charset="0"/>
              </a:rPr>
              <a:t>, W. (2020). </a:t>
            </a:r>
            <a:r>
              <a:rPr lang="en-US" sz="1200" i="1" dirty="0">
                <a:latin typeface="Times New Roman" pitchFamily="18" charset="0"/>
                <a:cs typeface="Times New Roman" pitchFamily="18" charset="0"/>
              </a:rPr>
              <a:t>Examining the Relationship Between Cost and Quality of Care in the Neonatal Intensive Care Unit and Beyond.</a:t>
            </a:r>
            <a:r>
              <a:rPr lang="en-US" sz="1200" dirty="0">
                <a:latin typeface="Times New Roman" pitchFamily="18" charset="0"/>
                <a:cs typeface="Times New Roman" pitchFamily="18" charset="0"/>
              </a:rPr>
              <a:t> Children, 7(11), 238.</a:t>
            </a:r>
          </a:p>
          <a:p>
            <a:r>
              <a:rPr lang="en-US" sz="1200" dirty="0" err="1">
                <a:latin typeface="Times New Roman" pitchFamily="18" charset="0"/>
                <a:cs typeface="Times New Roman" pitchFamily="18" charset="0"/>
              </a:rPr>
              <a:t>Delaronde</a:t>
            </a:r>
            <a:r>
              <a:rPr lang="en-US" sz="1200" dirty="0">
                <a:latin typeface="Times New Roman" pitchFamily="18" charset="0"/>
                <a:cs typeface="Times New Roman" pitchFamily="18" charset="0"/>
              </a:rPr>
              <a:t>, S. (2019). </a:t>
            </a:r>
            <a:r>
              <a:rPr lang="en-US" sz="1200" i="1" dirty="0">
                <a:latin typeface="Times New Roman" pitchFamily="18" charset="0"/>
                <a:cs typeface="Times New Roman" pitchFamily="18" charset="0"/>
              </a:rPr>
              <a:t>The Iron Triangle of Health Care: Access, cost, and quality Inside Angle</a:t>
            </a:r>
            <a:r>
              <a:rPr lang="en-US" sz="1200" dirty="0">
                <a:latin typeface="Times New Roman" pitchFamily="18" charset="0"/>
                <a:cs typeface="Times New Roman" pitchFamily="18" charset="0"/>
              </a:rPr>
              <a:t> United States</a:t>
            </a:r>
          </a:p>
          <a:p>
            <a:r>
              <a:rPr lang="en-US" sz="1200" dirty="0" err="1">
                <a:latin typeface="Times New Roman" pitchFamily="18" charset="0"/>
                <a:cs typeface="Times New Roman" pitchFamily="18" charset="0"/>
              </a:rPr>
              <a:t>Galli</a:t>
            </a:r>
            <a:r>
              <a:rPr lang="en-US" sz="1200" dirty="0">
                <a:latin typeface="Times New Roman" pitchFamily="18" charset="0"/>
                <a:cs typeface="Times New Roman" pitchFamily="18" charset="0"/>
              </a:rPr>
              <a:t>, B. J. (2021). Relationship Between Cost of Poor Quality and Continuous Improvement: Reflection of Literature. </a:t>
            </a:r>
            <a:r>
              <a:rPr lang="en-US" sz="1200" i="1" dirty="0">
                <a:latin typeface="Times New Roman" pitchFamily="18" charset="0"/>
                <a:cs typeface="Times New Roman" pitchFamily="18" charset="0"/>
              </a:rPr>
              <a:t>International Journal of Applied Logistics (IJAL)</a:t>
            </a:r>
            <a:r>
              <a:rPr lang="en-US" sz="1200" dirty="0">
                <a:latin typeface="Times New Roman" pitchFamily="18" charset="0"/>
                <a:cs typeface="Times New Roman" pitchFamily="18" charset="0"/>
              </a:rPr>
              <a:t>, </a:t>
            </a:r>
            <a:r>
              <a:rPr lang="en-US" sz="1200" i="1" dirty="0">
                <a:latin typeface="Times New Roman" pitchFamily="18" charset="0"/>
                <a:cs typeface="Times New Roman" pitchFamily="18" charset="0"/>
              </a:rPr>
              <a:t>11</a:t>
            </a:r>
            <a:r>
              <a:rPr lang="en-US" sz="1200" dirty="0">
                <a:latin typeface="Times New Roman" pitchFamily="18" charset="0"/>
                <a:cs typeface="Times New Roman" pitchFamily="18" charset="0"/>
              </a:rPr>
              <a:t>(2), 55-70.</a:t>
            </a:r>
          </a:p>
          <a:p>
            <a:r>
              <a:rPr lang="en-US" sz="1200" dirty="0" err="1">
                <a:latin typeface="Times New Roman" pitchFamily="18" charset="0"/>
                <a:cs typeface="Times New Roman" pitchFamily="18" charset="0"/>
              </a:rPr>
              <a:t>Lewellyn</a:t>
            </a:r>
            <a:r>
              <a:rPr lang="en-US" sz="1200" dirty="0">
                <a:latin typeface="Times New Roman" pitchFamily="18" charset="0"/>
                <a:cs typeface="Times New Roman" pitchFamily="18" charset="0"/>
              </a:rPr>
              <a:t>, A. (2017). </a:t>
            </a:r>
            <a:r>
              <a:rPr lang="en-US" sz="1200" i="1" dirty="0">
                <a:latin typeface="Times New Roman" pitchFamily="18" charset="0"/>
                <a:cs typeface="Times New Roman" pitchFamily="18" charset="0"/>
              </a:rPr>
              <a:t>Cost, Quality, and Access: The Three Ingredients for a Stable Health Care System. </a:t>
            </a:r>
            <a:r>
              <a:rPr lang="en-US" sz="1200" dirty="0" err="1">
                <a:latin typeface="Times New Roman" pitchFamily="18" charset="0"/>
                <a:cs typeface="Times New Roman" pitchFamily="18" charset="0"/>
              </a:rPr>
              <a:t>Linkedin</a:t>
            </a:r>
            <a:r>
              <a:rPr lang="en-US" sz="1200" dirty="0">
                <a:latin typeface="Times New Roman" pitchFamily="18" charset="0"/>
                <a:cs typeface="Times New Roman" pitchFamily="18" charset="0"/>
              </a:rPr>
              <a:t>.</a:t>
            </a:r>
          </a:p>
          <a:p>
            <a:r>
              <a:rPr lang="en-US" sz="1200" dirty="0" err="1">
                <a:latin typeface="Times New Roman" pitchFamily="18" charset="0"/>
                <a:cs typeface="Times New Roman" pitchFamily="18" charset="0"/>
              </a:rPr>
              <a:t>Søgaard</a:t>
            </a:r>
            <a:r>
              <a:rPr lang="en-US" sz="1200" dirty="0">
                <a:latin typeface="Times New Roman" pitchFamily="18" charset="0"/>
                <a:cs typeface="Times New Roman" pitchFamily="18" charset="0"/>
              </a:rPr>
              <a:t>, R., &amp; </a:t>
            </a:r>
            <a:r>
              <a:rPr lang="en-US" sz="1200" dirty="0" err="1">
                <a:latin typeface="Times New Roman" pitchFamily="18" charset="0"/>
                <a:cs typeface="Times New Roman" pitchFamily="18" charset="0"/>
              </a:rPr>
              <a:t>Enemark</a:t>
            </a:r>
            <a:r>
              <a:rPr lang="en-US" sz="1200" dirty="0">
                <a:latin typeface="Times New Roman" pitchFamily="18" charset="0"/>
                <a:cs typeface="Times New Roman" pitchFamily="18" charset="0"/>
              </a:rPr>
              <a:t>, U. (2017). The cost-quality relationship in United States hospitals: a systematic review. Journal of health services research &amp; policy, 22(2), 126-133</a:t>
            </a:r>
          </a:p>
          <a:p>
            <a:r>
              <a:rPr lang="en-US" sz="1200" dirty="0">
                <a:latin typeface="Times New Roman" pitchFamily="18" charset="0"/>
                <a:cs typeface="Times New Roman" pitchFamily="18" charset="0"/>
              </a:rPr>
              <a:t>The Health Foundation (2012).</a:t>
            </a:r>
            <a:r>
              <a:rPr lang="en-US" sz="1200" i="1" dirty="0">
                <a:latin typeface="Times New Roman" pitchFamily="18" charset="0"/>
                <a:cs typeface="Times New Roman" pitchFamily="18" charset="0"/>
              </a:rPr>
              <a:t> Measuring Quality: A Complicated Task.</a:t>
            </a:r>
            <a:r>
              <a:rPr lang="en-US" sz="1200" dirty="0">
                <a:latin typeface="Times New Roman" pitchFamily="18" charset="0"/>
                <a:cs typeface="Times New Roman" pitchFamily="18" charset="0"/>
              </a:rPr>
              <a:t> Retrieved from </a:t>
            </a:r>
            <a:r>
              <a:rPr lang="en-US" sz="1200" u="sng" dirty="0">
                <a:latin typeface="Times New Roman" pitchFamily="18" charset="0"/>
                <a:cs typeface="Times New Roman" pitchFamily="18" charset="0"/>
                <a:hlinkClick r:id="rId2"/>
              </a:rPr>
              <a:t>https://www.health.org.uk/newsletter-feature/measuring-quality-a-complicated-task</a:t>
            </a:r>
            <a:endParaRPr lang="en-US" sz="1200" dirty="0">
              <a:latin typeface="Times New Roman" pitchFamily="18" charset="0"/>
              <a:cs typeface="Times New Roman" pitchFamily="18" charset="0"/>
            </a:endParaRPr>
          </a:p>
        </p:txBody>
      </p:sp>
    </p:spTree>
    <p:extLst>
      <p:ext uri="{BB962C8B-B14F-4D97-AF65-F5344CB8AC3E}">
        <p14:creationId xmlns:p14="http://schemas.microsoft.com/office/powerpoint/2010/main" val="1061277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544533" y="523875"/>
            <a:ext cx="8599467" cy="86924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dirty="0" smtClean="0">
                <a:latin typeface="Times New Roman" pitchFamily="18" charset="0"/>
                <a:cs typeface="Times New Roman" pitchFamily="18" charset="0"/>
              </a:rPr>
              <a:t>Introduction</a:t>
            </a:r>
            <a:r>
              <a:rPr lang="en-US" sz="2400" dirty="0" smtClean="0">
                <a:latin typeface="Times New Roman" pitchFamily="18" charset="0"/>
                <a:cs typeface="Times New Roman" pitchFamily="18" charset="0"/>
              </a:rPr>
              <a:t> </a:t>
            </a:r>
            <a:endParaRPr sz="2400" dirty="0">
              <a:latin typeface="Times New Roman" pitchFamily="18" charset="0"/>
              <a:cs typeface="Times New Roman" pitchFamily="18" charset="0"/>
            </a:endParaRPr>
          </a:p>
        </p:txBody>
      </p:sp>
      <p:sp>
        <p:nvSpPr>
          <p:cNvPr id="61" name="Google Shape;61;p14"/>
          <p:cNvSpPr txBox="1">
            <a:spLocks noGrp="1"/>
          </p:cNvSpPr>
          <p:nvPr>
            <p:ph type="body" idx="1"/>
          </p:nvPr>
        </p:nvSpPr>
        <p:spPr>
          <a:xfrm>
            <a:off x="771526" y="1240972"/>
            <a:ext cx="6734174" cy="3169103"/>
          </a:xfrm>
          <a:prstGeom prst="rect">
            <a:avLst/>
          </a:prstGeom>
        </p:spPr>
        <p:txBody>
          <a:bodyPr spcFirstLastPara="1" wrap="square" lIns="91425" tIns="91425" rIns="91425" bIns="91425" anchor="t" anchorCtr="0">
            <a:noAutofit/>
          </a:bodyPr>
          <a:lstStyle/>
          <a:p>
            <a:pPr>
              <a:buFont typeface="Wingdings" pitchFamily="2" charset="2"/>
              <a:buChar char="v"/>
            </a:pPr>
            <a:r>
              <a:rPr lang="en-US" sz="2000" dirty="0" smtClean="0">
                <a:solidFill>
                  <a:schemeClr val="bg1"/>
                </a:solidFill>
                <a:latin typeface="Times New Roman" pitchFamily="18" charset="0"/>
                <a:cs typeface="Times New Roman" pitchFamily="18" charset="0"/>
              </a:rPr>
              <a:t>The existence of </a:t>
            </a:r>
            <a:r>
              <a:rPr lang="en-US" sz="2000" dirty="0">
                <a:solidFill>
                  <a:srgbClr val="000000"/>
                </a:solidFill>
                <a:latin typeface="Times New Roman" pitchFamily="18" charset="0"/>
                <a:ea typeface="Arial"/>
                <a:cs typeface="Times New Roman" pitchFamily="18" charset="0"/>
                <a:sym typeface="Arial"/>
              </a:rPr>
              <a:t>relationship between the cost, access, and quality </a:t>
            </a:r>
            <a:r>
              <a:rPr lang="en-US" sz="2000" dirty="0" smtClean="0">
                <a:solidFill>
                  <a:srgbClr val="000000"/>
                </a:solidFill>
                <a:latin typeface="Times New Roman" pitchFamily="18" charset="0"/>
                <a:ea typeface="Arial"/>
                <a:cs typeface="Times New Roman" pitchFamily="18" charset="0"/>
                <a:sym typeface="Arial"/>
              </a:rPr>
              <a:t>of care has enhanced healthcare organization</a:t>
            </a:r>
          </a:p>
          <a:p>
            <a:pPr>
              <a:buFont typeface="Wingdings" pitchFamily="2" charset="2"/>
              <a:buChar char="v"/>
            </a:pPr>
            <a:r>
              <a:rPr lang="en-US" sz="2000" dirty="0" smtClean="0">
                <a:solidFill>
                  <a:srgbClr val="000000"/>
                </a:solidFill>
                <a:latin typeface="Times New Roman" pitchFamily="18" charset="0"/>
                <a:ea typeface="Arial"/>
                <a:cs typeface="Times New Roman" pitchFamily="18" charset="0"/>
                <a:sym typeface="Arial"/>
              </a:rPr>
              <a:t>This relationship has </a:t>
            </a:r>
            <a:r>
              <a:rPr lang="en-US" sz="2000" dirty="0">
                <a:solidFill>
                  <a:srgbClr val="000000"/>
                </a:solidFill>
                <a:latin typeface="Times New Roman" pitchFamily="18" charset="0"/>
                <a:ea typeface="Arial"/>
                <a:cs typeface="Times New Roman" pitchFamily="18" charset="0"/>
                <a:sym typeface="Arial"/>
              </a:rPr>
              <a:t>b</a:t>
            </a:r>
            <a:r>
              <a:rPr lang="en-US" sz="2000" dirty="0" smtClean="0">
                <a:solidFill>
                  <a:srgbClr val="000000"/>
                </a:solidFill>
                <a:latin typeface="Times New Roman" pitchFamily="18" charset="0"/>
                <a:ea typeface="Arial"/>
                <a:cs typeface="Times New Roman" pitchFamily="18" charset="0"/>
                <a:sym typeface="Arial"/>
              </a:rPr>
              <a:t>een contributed by </a:t>
            </a:r>
          </a:p>
          <a:p>
            <a:pPr marL="514350" indent="-400050">
              <a:buFont typeface="+mj-lt"/>
              <a:buAutoNum type="romanUcPeriod"/>
            </a:pPr>
            <a:r>
              <a:rPr lang="en-US" sz="2000" dirty="0">
                <a:solidFill>
                  <a:srgbClr val="000000"/>
                </a:solidFill>
                <a:latin typeface="Times New Roman" pitchFamily="18" charset="0"/>
                <a:ea typeface="Arial"/>
                <a:cs typeface="Times New Roman" pitchFamily="18" charset="0"/>
                <a:sym typeface="Arial"/>
              </a:rPr>
              <a:t>advancement of technology, </a:t>
            </a:r>
            <a:endParaRPr lang="en-US" sz="2000" dirty="0" smtClean="0">
              <a:solidFill>
                <a:srgbClr val="000000"/>
              </a:solidFill>
              <a:latin typeface="Times New Roman" pitchFamily="18" charset="0"/>
              <a:ea typeface="Arial"/>
              <a:cs typeface="Times New Roman" pitchFamily="18" charset="0"/>
              <a:sym typeface="Arial"/>
            </a:endParaRPr>
          </a:p>
          <a:p>
            <a:pPr marL="514350" indent="-400050">
              <a:buFont typeface="+mj-lt"/>
              <a:buAutoNum type="romanUcPeriod"/>
            </a:pPr>
            <a:r>
              <a:rPr lang="en-US" sz="2000" dirty="0" smtClean="0">
                <a:solidFill>
                  <a:srgbClr val="000000"/>
                </a:solidFill>
                <a:latin typeface="Times New Roman" pitchFamily="18" charset="0"/>
                <a:ea typeface="Arial"/>
                <a:cs typeface="Times New Roman" pitchFamily="18" charset="0"/>
                <a:sym typeface="Arial"/>
              </a:rPr>
              <a:t>increased </a:t>
            </a:r>
            <a:r>
              <a:rPr lang="en-US" sz="2000" dirty="0">
                <a:solidFill>
                  <a:srgbClr val="000000"/>
                </a:solidFill>
                <a:latin typeface="Times New Roman" pitchFamily="18" charset="0"/>
                <a:ea typeface="Arial"/>
                <a:cs typeface="Times New Roman" pitchFamily="18" charset="0"/>
                <a:sym typeface="Arial"/>
              </a:rPr>
              <a:t>number of the aged</a:t>
            </a:r>
            <a:r>
              <a:rPr lang="en-US" sz="2000" dirty="0" smtClean="0">
                <a:solidFill>
                  <a:srgbClr val="000000"/>
                </a:solidFill>
                <a:latin typeface="Times New Roman" pitchFamily="18" charset="0"/>
                <a:ea typeface="Arial"/>
                <a:cs typeface="Times New Roman" pitchFamily="18" charset="0"/>
                <a:sym typeface="Arial"/>
              </a:rPr>
              <a:t>,</a:t>
            </a:r>
          </a:p>
          <a:p>
            <a:pPr marL="514350" indent="-400050">
              <a:buFont typeface="+mj-lt"/>
              <a:buAutoNum type="romanUcPeriod"/>
            </a:pPr>
            <a:r>
              <a:rPr lang="en-US" sz="2000" dirty="0" smtClean="0">
                <a:solidFill>
                  <a:srgbClr val="000000"/>
                </a:solidFill>
                <a:latin typeface="Times New Roman" pitchFamily="18" charset="0"/>
                <a:ea typeface="Arial"/>
                <a:cs typeface="Times New Roman" pitchFamily="18" charset="0"/>
                <a:sym typeface="Arial"/>
              </a:rPr>
              <a:t> </a:t>
            </a:r>
            <a:r>
              <a:rPr lang="en-US" sz="2000" dirty="0">
                <a:solidFill>
                  <a:srgbClr val="000000"/>
                </a:solidFill>
                <a:latin typeface="Times New Roman" pitchFamily="18" charset="0"/>
                <a:ea typeface="Arial"/>
                <a:cs typeface="Times New Roman" pitchFamily="18" charset="0"/>
                <a:sym typeface="Arial"/>
              </a:rPr>
              <a:t>imperfect market structure, </a:t>
            </a:r>
            <a:endParaRPr lang="en-US" sz="2000" dirty="0" smtClean="0">
              <a:solidFill>
                <a:srgbClr val="000000"/>
              </a:solidFill>
              <a:latin typeface="Times New Roman" pitchFamily="18" charset="0"/>
              <a:ea typeface="Arial"/>
              <a:cs typeface="Times New Roman" pitchFamily="18" charset="0"/>
              <a:sym typeface="Arial"/>
            </a:endParaRPr>
          </a:p>
          <a:p>
            <a:pPr marL="514350" indent="-400050">
              <a:buFont typeface="+mj-lt"/>
              <a:buAutoNum type="romanUcPeriod"/>
            </a:pPr>
            <a:r>
              <a:rPr lang="en-US" sz="2000" dirty="0" smtClean="0">
                <a:solidFill>
                  <a:srgbClr val="000000"/>
                </a:solidFill>
                <a:latin typeface="Times New Roman" pitchFamily="18" charset="0"/>
                <a:ea typeface="Arial"/>
                <a:cs typeface="Times New Roman" pitchFamily="18" charset="0"/>
                <a:sym typeface="Arial"/>
              </a:rPr>
              <a:t>and </a:t>
            </a:r>
            <a:r>
              <a:rPr lang="en-US" sz="2000" dirty="0">
                <a:solidFill>
                  <a:srgbClr val="000000"/>
                </a:solidFill>
                <a:latin typeface="Times New Roman" pitchFamily="18" charset="0"/>
                <a:ea typeface="Arial"/>
                <a:cs typeface="Times New Roman" pitchFamily="18" charset="0"/>
                <a:sym typeface="Arial"/>
              </a:rPr>
              <a:t>self-protective medicine</a:t>
            </a:r>
            <a:r>
              <a:rPr lang="en-US" sz="2000" dirty="0" smtClean="0">
                <a:solidFill>
                  <a:srgbClr val="000000"/>
                </a:solidFill>
                <a:latin typeface="Times New Roman" pitchFamily="18" charset="0"/>
                <a:ea typeface="Arial"/>
                <a:cs typeface="Times New Roman" pitchFamily="18" charset="0"/>
                <a:sym typeface="Arial"/>
              </a:rPr>
              <a:t> </a:t>
            </a:r>
          </a:p>
          <a:p>
            <a:pPr>
              <a:buFont typeface="Wingdings" pitchFamily="2" charset="2"/>
              <a:buChar char="v"/>
            </a:pPr>
            <a:r>
              <a:rPr lang="en-US" sz="2000" dirty="0" smtClean="0">
                <a:solidFill>
                  <a:srgbClr val="000000"/>
                </a:solidFill>
                <a:latin typeface="Times New Roman" pitchFamily="18" charset="0"/>
                <a:cs typeface="Times New Roman" pitchFamily="18" charset="0"/>
                <a:sym typeface="Arial"/>
              </a:rPr>
              <a:t>Healthcare dynamics have emerged due to </a:t>
            </a:r>
            <a:r>
              <a:rPr lang="en-US" sz="2000" dirty="0">
                <a:solidFill>
                  <a:srgbClr val="000000"/>
                </a:solidFill>
                <a:latin typeface="Times New Roman" pitchFamily="18" charset="0"/>
                <a:ea typeface="Arial"/>
                <a:cs typeface="Times New Roman" pitchFamily="18" charset="0"/>
                <a:sym typeface="Arial"/>
              </a:rPr>
              <a:t>Medical technology and healthcare information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100" b="1" dirty="0">
                <a:latin typeface="Times New Roman" pitchFamily="18" charset="0"/>
                <a:cs typeface="Times New Roman" pitchFamily="18" charset="0"/>
              </a:rPr>
              <a:t>Healthcare cost</a:t>
            </a:r>
            <a:r>
              <a:rPr lang="en-US" sz="2400" dirty="0"/>
              <a:t/>
            </a:r>
            <a:br>
              <a:rPr lang="en-US" sz="2400" dirty="0"/>
            </a:br>
            <a:endParaRPr lang="en-US" sz="2400" cap="none" dirty="0">
              <a:latin typeface="Times New Roman" pitchFamily="18" charset="0"/>
              <a:cs typeface="Times New Roman" pitchFamily="18" charset="0"/>
            </a:endParaRPr>
          </a:p>
        </p:txBody>
      </p:sp>
      <p:sp>
        <p:nvSpPr>
          <p:cNvPr id="4" name="Content Placeholder 3"/>
          <p:cNvSpPr>
            <a:spLocks noGrp="1"/>
          </p:cNvSpPr>
          <p:nvPr>
            <p:ph idx="1"/>
          </p:nvPr>
        </p:nvSpPr>
        <p:spPr/>
        <p:txBody>
          <a:bodyPr>
            <a:normAutofit/>
          </a:bodyPr>
          <a:lstStyle/>
          <a:p>
            <a:r>
              <a:rPr lang="en-US" sz="2000" dirty="0" smtClean="0">
                <a:latin typeface="Times New Roman" pitchFamily="18" charset="0"/>
                <a:cs typeface="Times New Roman" pitchFamily="18" charset="0"/>
              </a:rPr>
              <a:t>High cost in healthcare has resulted from high rate of inflation</a:t>
            </a:r>
          </a:p>
          <a:p>
            <a:r>
              <a:rPr lang="en-US" sz="2000" dirty="0" smtClean="0">
                <a:latin typeface="Times New Roman" pitchFamily="18" charset="0"/>
                <a:cs typeface="Times New Roman" pitchFamily="18" charset="0"/>
              </a:rPr>
              <a:t>Inflation affects production cost hence increased healthcare cost</a:t>
            </a:r>
          </a:p>
          <a:p>
            <a:r>
              <a:rPr lang="en-US" sz="2000" dirty="0" smtClean="0">
                <a:latin typeface="Times New Roman" pitchFamily="18" charset="0"/>
                <a:cs typeface="Times New Roman" pitchFamily="18" charset="0"/>
              </a:rPr>
              <a:t>Healthcare delivery is on rise due to other costs associated with payment of healthcare workers and purchase of equipment</a:t>
            </a:r>
          </a:p>
          <a:p>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623400" y="206900"/>
            <a:ext cx="8520600" cy="572700"/>
          </a:xfrm>
          <a:prstGeom prst="rect">
            <a:avLst/>
          </a:prstGeom>
        </p:spPr>
        <p:txBody>
          <a:bodyPr spcFirstLastPara="1" wrap="square" lIns="91425" tIns="91425" rIns="91425" bIns="91425" anchor="t" anchorCtr="0">
            <a:noAutofit/>
          </a:bodyPr>
          <a:lstStyle/>
          <a:p>
            <a:pPr lvl="0" algn="ctr"/>
            <a:r>
              <a:rPr lang="en-US" sz="2800" b="1" dirty="0">
                <a:solidFill>
                  <a:srgbClr val="000000"/>
                </a:solidFill>
                <a:latin typeface="Times New Roman" pitchFamily="18" charset="0"/>
                <a:ea typeface="Arial"/>
                <a:cs typeface="Times New Roman" pitchFamily="18" charset="0"/>
                <a:sym typeface="Arial"/>
              </a:rPr>
              <a:t>Quality</a:t>
            </a:r>
            <a:r>
              <a:rPr lang="en-US" sz="2000" b="1" dirty="0">
                <a:solidFill>
                  <a:srgbClr val="000000"/>
                </a:solidFill>
                <a:latin typeface="Arial"/>
                <a:ea typeface="Arial"/>
                <a:cs typeface="Arial"/>
                <a:sym typeface="Arial"/>
              </a:rPr>
              <a:t> of Care </a:t>
            </a:r>
            <a:endParaRPr sz="2000" dirty="0">
              <a:latin typeface="Times New Roman" pitchFamily="18" charset="0"/>
              <a:cs typeface="Times New Roman" pitchFamily="18" charset="0"/>
            </a:endParaRPr>
          </a:p>
        </p:txBody>
      </p:sp>
      <p:sp>
        <p:nvSpPr>
          <p:cNvPr id="73" name="Google Shape;73;p16"/>
          <p:cNvSpPr txBox="1">
            <a:spLocks noGrp="1"/>
          </p:cNvSpPr>
          <p:nvPr>
            <p:ph type="body" idx="1"/>
          </p:nvPr>
        </p:nvSpPr>
        <p:spPr>
          <a:xfrm>
            <a:off x="295276" y="1047750"/>
            <a:ext cx="7810500" cy="4248149"/>
          </a:xfrm>
          <a:prstGeom prst="rect">
            <a:avLst/>
          </a:prstGeom>
        </p:spPr>
        <p:txBody>
          <a:bodyPr spcFirstLastPara="1" wrap="square" lIns="91425" tIns="91425" rIns="91425" bIns="91425" anchor="t" anchorCtr="0">
            <a:noAutofit/>
          </a:bodyPr>
          <a:lstStyle/>
          <a:p>
            <a:pPr marL="342900" lvl="0">
              <a:spcBef>
                <a:spcPts val="1600"/>
              </a:spcBef>
              <a:spcAft>
                <a:spcPts val="1600"/>
              </a:spcAft>
              <a:buFont typeface="Arial" pitchFamily="34" charset="0"/>
              <a:buChar char="•"/>
            </a:pPr>
            <a:r>
              <a:rPr lang="en-US" sz="2000" dirty="0">
                <a:solidFill>
                  <a:schemeClr val="bg1"/>
                </a:solidFill>
                <a:latin typeface="Times New Roman" pitchFamily="18" charset="0"/>
                <a:cs typeface="Times New Roman" pitchFamily="18" charset="0"/>
                <a:sym typeface="Arial"/>
              </a:rPr>
              <a:t>Quality of Care  has been advanced by the Advanced medical technology and healthcare information</a:t>
            </a:r>
          </a:p>
          <a:p>
            <a:pPr marL="342900" lvl="0">
              <a:spcBef>
                <a:spcPts val="1600"/>
              </a:spcBef>
              <a:spcAft>
                <a:spcPts val="1600"/>
              </a:spcAft>
              <a:buFont typeface="Arial" pitchFamily="34" charset="0"/>
              <a:buChar char="•"/>
            </a:pPr>
            <a:r>
              <a:rPr lang="en-US" sz="2000" dirty="0">
                <a:solidFill>
                  <a:schemeClr val="bg1"/>
                </a:solidFill>
                <a:latin typeface="Times New Roman" pitchFamily="18" charset="0"/>
                <a:cs typeface="Times New Roman" pitchFamily="18" charset="0"/>
                <a:sym typeface="Arial"/>
              </a:rPr>
              <a:t>Technological advancement has led to a variety of quicker cures than before</a:t>
            </a:r>
          </a:p>
          <a:p>
            <a:pPr marL="342900" lvl="0">
              <a:spcBef>
                <a:spcPts val="1600"/>
              </a:spcBef>
              <a:spcAft>
                <a:spcPts val="1600"/>
              </a:spcAft>
              <a:buFont typeface="Arial" pitchFamily="34" charset="0"/>
              <a:buChar char="•"/>
            </a:pPr>
            <a:r>
              <a:rPr lang="en-US" sz="2000" dirty="0">
                <a:solidFill>
                  <a:schemeClr val="bg1"/>
                </a:solidFill>
                <a:latin typeface="Times New Roman" pitchFamily="18" charset="0"/>
                <a:cs typeface="Times New Roman" pitchFamily="18" charset="0"/>
                <a:sym typeface="Arial"/>
              </a:rPr>
              <a:t>Technology is also attributed to the reduction of health risks in the most cost-effective way</a:t>
            </a:r>
          </a:p>
          <a:p>
            <a:pPr marL="342900" lvl="0">
              <a:spcBef>
                <a:spcPts val="1600"/>
              </a:spcBef>
              <a:spcAft>
                <a:spcPts val="1600"/>
              </a:spcAft>
              <a:buFont typeface="Arial" pitchFamily="34" charset="0"/>
              <a:buChar char="•"/>
            </a:pPr>
            <a:r>
              <a:rPr lang="en-US" sz="2000" dirty="0">
                <a:solidFill>
                  <a:schemeClr val="bg1"/>
                </a:solidFill>
                <a:latin typeface="Times New Roman" pitchFamily="18" charset="0"/>
                <a:cs typeface="Times New Roman" pitchFamily="18" charset="0"/>
                <a:sym typeface="Arial"/>
              </a:rPr>
              <a:t>The morbidity rate has decreased  and longevity has increased as a result of safe therapies</a:t>
            </a:r>
            <a:endParaRPr sz="20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1054650" y="387874"/>
            <a:ext cx="7098750" cy="888475"/>
          </a:xfrm>
          <a:prstGeom prst="rect">
            <a:avLst/>
          </a:prstGeom>
        </p:spPr>
        <p:txBody>
          <a:bodyPr spcFirstLastPara="1" wrap="square" lIns="91425" tIns="91425" rIns="91425" bIns="91425" anchor="t" anchorCtr="0">
            <a:noAutofit/>
          </a:bodyPr>
          <a:lstStyle/>
          <a:p>
            <a:pPr algn="ctr"/>
            <a:r>
              <a:rPr lang="en-US" sz="2800" dirty="0" smtClean="0">
                <a:latin typeface="Times New Roman" pitchFamily="18" charset="0"/>
                <a:cs typeface="Times New Roman" pitchFamily="18" charset="0"/>
              </a:rPr>
              <a:t>Access to healthcare </a:t>
            </a:r>
            <a:endParaRPr sz="2800" dirty="0">
              <a:latin typeface="Times New Roman" pitchFamily="18" charset="0"/>
              <a:cs typeface="Times New Roman" pitchFamily="18" charset="0"/>
            </a:endParaRPr>
          </a:p>
        </p:txBody>
      </p:sp>
      <p:sp>
        <p:nvSpPr>
          <p:cNvPr id="79" name="Google Shape;79;p17"/>
          <p:cNvSpPr txBox="1">
            <a:spLocks noGrp="1"/>
          </p:cNvSpPr>
          <p:nvPr>
            <p:ph type="body" idx="1"/>
          </p:nvPr>
        </p:nvSpPr>
        <p:spPr>
          <a:xfrm>
            <a:off x="923925" y="933449"/>
            <a:ext cx="6867525" cy="4124325"/>
          </a:xfrm>
          <a:prstGeom prst="rect">
            <a:avLst/>
          </a:prstGeom>
        </p:spPr>
        <p:txBody>
          <a:bodyPr spcFirstLastPara="1" wrap="square" lIns="91425" tIns="91425" rIns="91425" bIns="91425" anchor="t" anchorCtr="0">
            <a:noAutofit/>
          </a:bodyPr>
          <a:lstStyle/>
          <a:p>
            <a:pPr marL="0" indent="0">
              <a:lnSpc>
                <a:spcPct val="100000"/>
              </a:lnSpc>
              <a:spcAft>
                <a:spcPts val="1600"/>
              </a:spcAft>
              <a:buNone/>
            </a:pPr>
            <a:endParaRPr lang="en-US" dirty="0" smtClean="0">
              <a:solidFill>
                <a:srgbClr val="000000"/>
              </a:solidFill>
              <a:latin typeface="Times New Roman" pitchFamily="18" charset="0"/>
              <a:ea typeface="Arial"/>
              <a:cs typeface="Times New Roman" pitchFamily="18" charset="0"/>
              <a:sym typeface="Arial"/>
            </a:endParaRPr>
          </a:p>
          <a:p>
            <a:pPr marL="171450" indent="-171450">
              <a:lnSpc>
                <a:spcPct val="100000"/>
              </a:lnSpc>
              <a:spcAft>
                <a:spcPts val="1600"/>
              </a:spcAft>
              <a:buFont typeface="Wingdings" pitchFamily="2" charset="2"/>
              <a:buChar char="v"/>
            </a:pPr>
            <a:r>
              <a:rPr lang="en-US" sz="2000" dirty="0">
                <a:latin typeface="Times New Roman" pitchFamily="18" charset="0"/>
                <a:cs typeface="Times New Roman" pitchFamily="18" charset="0"/>
              </a:rPr>
              <a:t>Access to healthcare services is mainly dependent on whether one is insured or not</a:t>
            </a:r>
            <a:r>
              <a:rPr lang="en-US" sz="2000" dirty="0" smtClean="0">
                <a:latin typeface="Times New Roman" pitchFamily="18" charset="0"/>
                <a:cs typeface="Times New Roman" pitchFamily="18" charset="0"/>
              </a:rPr>
              <a:t>.</a:t>
            </a:r>
          </a:p>
          <a:p>
            <a:pPr marL="171450" indent="-171450">
              <a:lnSpc>
                <a:spcPct val="100000"/>
              </a:lnSpc>
              <a:spcAft>
                <a:spcPts val="1600"/>
              </a:spcAft>
              <a:buFont typeface="Wingdings" pitchFamily="2" charset="2"/>
              <a:buChar char="v"/>
            </a:pPr>
            <a:r>
              <a:rPr lang="en-US" sz="2000" dirty="0">
                <a:latin typeface="Times New Roman" pitchFamily="18" charset="0"/>
                <a:cs typeface="Times New Roman" pitchFamily="18" charset="0"/>
              </a:rPr>
              <a:t>These three, quality, access, and care, have a lot of interrelatedness. </a:t>
            </a:r>
            <a:endParaRPr lang="en-US" sz="2000" dirty="0" smtClean="0">
              <a:latin typeface="Times New Roman" pitchFamily="18" charset="0"/>
              <a:cs typeface="Times New Roman" pitchFamily="18" charset="0"/>
            </a:endParaRPr>
          </a:p>
          <a:p>
            <a:pPr marL="171450" indent="-171450">
              <a:lnSpc>
                <a:spcPct val="100000"/>
              </a:lnSpc>
              <a:spcAft>
                <a:spcPts val="1600"/>
              </a:spcAft>
              <a:buFont typeface="Wingdings" pitchFamily="2" charset="2"/>
              <a:buChar char="v"/>
            </a:pPr>
            <a:r>
              <a:rPr lang="en-US" sz="2000" dirty="0" smtClean="0">
                <a:latin typeface="Times New Roman" pitchFamily="18" charset="0"/>
                <a:cs typeface="Times New Roman" pitchFamily="18" charset="0"/>
              </a:rPr>
              <a:t>Increased </a:t>
            </a:r>
            <a:r>
              <a:rPr lang="en-US" sz="2000" dirty="0">
                <a:latin typeface="Times New Roman" pitchFamily="18" charset="0"/>
                <a:cs typeface="Times New Roman" pitchFamily="18" charset="0"/>
              </a:rPr>
              <a:t>quality of care is an opportunity for the rich to pay for excellent insurance covers for tests, diagnosis, medications, and </a:t>
            </a:r>
            <a:r>
              <a:rPr lang="en-US" sz="2000" dirty="0" smtClean="0">
                <a:latin typeface="Times New Roman" pitchFamily="18" charset="0"/>
                <a:cs typeface="Times New Roman" pitchFamily="18" charset="0"/>
              </a:rPr>
              <a:t>treatments </a:t>
            </a:r>
          </a:p>
          <a:p>
            <a:pPr marL="171450" indent="-171450">
              <a:lnSpc>
                <a:spcPct val="100000"/>
              </a:lnSpc>
              <a:spcAft>
                <a:spcPts val="1600"/>
              </a:spcAft>
              <a:buFont typeface="Wingdings" pitchFamily="2" charset="2"/>
              <a:buChar char="v"/>
            </a:pPr>
            <a:r>
              <a:rPr lang="en-US" sz="2000" dirty="0">
                <a:latin typeface="Times New Roman" pitchFamily="18" charset="0"/>
                <a:cs typeface="Times New Roman" pitchFamily="18" charset="0"/>
              </a:rPr>
              <a:t>. Homecare organizations also offer low-quality healthcare services as a result of the need to maximize their </a:t>
            </a:r>
            <a:r>
              <a:rPr lang="en-US" sz="2000" dirty="0" smtClean="0">
                <a:latin typeface="Times New Roman" pitchFamily="18" charset="0"/>
                <a:cs typeface="Times New Roman" pitchFamily="18" charset="0"/>
              </a:rPr>
              <a:t>profits </a:t>
            </a:r>
            <a:endParaRP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76225"/>
            <a:ext cx="8520600" cy="741500"/>
          </a:xfrm>
        </p:spPr>
        <p:txBody>
          <a:bodyPr/>
          <a:lstStyle/>
          <a:p>
            <a:r>
              <a:rPr lang="en-US" sz="2800" b="1" dirty="0">
                <a:latin typeface="Times New Roman" pitchFamily="18" charset="0"/>
                <a:cs typeface="Times New Roman" pitchFamily="18" charset="0"/>
              </a:rPr>
              <a:t>Critical Policy Issues Related to Access to Care, Cost of Care, and Quality of Care</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Text Placeholder 2"/>
          <p:cNvSpPr>
            <a:spLocks noGrp="1"/>
          </p:cNvSpPr>
          <p:nvPr>
            <p:ph type="body" idx="1"/>
          </p:nvPr>
        </p:nvSpPr>
        <p:spPr>
          <a:xfrm>
            <a:off x="387900" y="1447750"/>
            <a:ext cx="7422600" cy="3416400"/>
          </a:xfrm>
        </p:spPr>
        <p:txBody>
          <a:bodyPr/>
          <a:lstStyle/>
          <a:p>
            <a:r>
              <a:rPr lang="en-US" sz="2000" dirty="0">
                <a:latin typeface="Times New Roman" pitchFamily="18" charset="0"/>
                <a:cs typeface="Times New Roman" pitchFamily="18" charset="0"/>
              </a:rPr>
              <a:t>Health policy must focus on three issues, namely access to care, cost of care and quality of care in high quality and cheap healthcare services are a priority</a:t>
            </a:r>
            <a:r>
              <a:rPr lang="en-US" sz="2000" dirty="0" smtClean="0">
                <a:latin typeface="Times New Roman" pitchFamily="18" charset="0"/>
                <a:cs typeface="Times New Roman" pitchFamily="18" charset="0"/>
              </a:rPr>
              <a:t>.</a:t>
            </a:r>
          </a:p>
          <a:p>
            <a:r>
              <a:rPr lang="en-US" sz="2000" dirty="0" smtClean="0">
                <a:latin typeface="Times New Roman" pitchFamily="18" charset="0"/>
                <a:cs typeface="Times New Roman" pitchFamily="18" charset="0"/>
              </a:rPr>
              <a:t>Americans</a:t>
            </a:r>
            <a:r>
              <a:rPr lang="en-US" sz="2000" dirty="0">
                <a:latin typeface="Times New Roman" pitchFamily="18" charset="0"/>
                <a:cs typeface="Times New Roman" pitchFamily="18" charset="0"/>
              </a:rPr>
              <a:t>, comprising low- and middle-income, can access quality healthcare through small discounts regardless of the household </a:t>
            </a:r>
            <a:r>
              <a:rPr lang="en-US" sz="2000" dirty="0" smtClean="0">
                <a:latin typeface="Times New Roman" pitchFamily="18" charset="0"/>
                <a:cs typeface="Times New Roman" pitchFamily="18" charset="0"/>
              </a:rPr>
              <a:t>income</a:t>
            </a:r>
            <a:endParaRPr lang="en-US"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Obama care </a:t>
            </a:r>
            <a:r>
              <a:rPr lang="en-US" sz="2000" dirty="0">
                <a:latin typeface="Times New Roman" pitchFamily="18" charset="0"/>
                <a:cs typeface="Times New Roman" pitchFamily="18" charset="0"/>
              </a:rPr>
              <a:t>addresses the issue of quality health care.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quality of care by  Americans is achieved through the provision of </a:t>
            </a:r>
            <a:r>
              <a:rPr lang="en-US" sz="2000" dirty="0" smtClean="0">
                <a:latin typeface="Times New Roman" pitchFamily="18" charset="0"/>
                <a:cs typeface="Times New Roman" pitchFamily="18" charset="0"/>
              </a:rPr>
              <a:t>wellness</a:t>
            </a:r>
          </a:p>
          <a:p>
            <a:r>
              <a:rPr lang="en-US" sz="2000" dirty="0" smtClean="0">
                <a:latin typeface="Times New Roman" pitchFamily="18" charset="0"/>
                <a:cs typeface="Times New Roman" pitchFamily="18" charset="0"/>
              </a:rPr>
              <a:t>Obama care has also achieved preventative </a:t>
            </a:r>
            <a:r>
              <a:rPr lang="en-US" sz="2000" dirty="0">
                <a:latin typeface="Times New Roman" pitchFamily="18" charset="0"/>
                <a:cs typeface="Times New Roman" pitchFamily="18" charset="0"/>
              </a:rPr>
              <a:t>services and improving the quality standards of basic health cov</a:t>
            </a:r>
            <a:r>
              <a:rPr lang="en-US" dirty="0"/>
              <a:t>erage</a:t>
            </a:r>
            <a:endParaRPr lang="en-US" dirty="0"/>
          </a:p>
        </p:txBody>
      </p:sp>
    </p:spTree>
    <p:extLst>
      <p:ext uri="{BB962C8B-B14F-4D97-AF65-F5344CB8AC3E}">
        <p14:creationId xmlns:p14="http://schemas.microsoft.com/office/powerpoint/2010/main" val="166598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445024"/>
            <a:ext cx="8520600" cy="850375"/>
          </a:xfrm>
        </p:spPr>
        <p:txBody>
          <a:bodyPr/>
          <a:lstStyle/>
          <a:p>
            <a:r>
              <a:rPr lang="en-US" sz="2800" b="1" dirty="0">
                <a:latin typeface="Times New Roman" pitchFamily="18" charset="0"/>
                <a:cs typeface="Times New Roman" pitchFamily="18" charset="0"/>
              </a:rPr>
              <a:t>Why Quality in Healthcare been Difficult to Define and Measure</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3" name="Text Placeholder 2"/>
          <p:cNvSpPr>
            <a:spLocks noGrp="1"/>
          </p:cNvSpPr>
          <p:nvPr>
            <p:ph type="body" idx="1"/>
          </p:nvPr>
        </p:nvSpPr>
        <p:spPr>
          <a:xfrm>
            <a:off x="378375" y="1466799"/>
            <a:ext cx="8520600" cy="4352975"/>
          </a:xfrm>
        </p:spPr>
        <p:txBody>
          <a:bodyPr/>
          <a:lstStyle/>
          <a:p>
            <a:endParaRPr lang="en-US" sz="2000" dirty="0" smtClean="0">
              <a:solidFill>
                <a:srgbClr val="000000"/>
              </a:solidFill>
              <a:latin typeface="Times New Roman" pitchFamily="18" charset="0"/>
              <a:ea typeface="Arial"/>
              <a:cs typeface="Times New Roman" pitchFamily="18" charset="0"/>
              <a:sym typeface="Arial"/>
            </a:endParaRPr>
          </a:p>
          <a:p>
            <a:pPr>
              <a:buFont typeface="Wingdings" pitchFamily="2" charset="2"/>
              <a:buChar char="§"/>
            </a:pPr>
            <a:r>
              <a:rPr lang="en-US" sz="2000" dirty="0" smtClean="0">
                <a:solidFill>
                  <a:srgbClr val="000000"/>
                </a:solidFill>
                <a:latin typeface="Times New Roman" pitchFamily="18" charset="0"/>
                <a:ea typeface="Arial"/>
                <a:cs typeface="Times New Roman" pitchFamily="18" charset="0"/>
                <a:sym typeface="Arial"/>
              </a:rPr>
              <a:t>Quality in healthcare depends on whether it is patient centered </a:t>
            </a:r>
            <a:r>
              <a:rPr lang="en-US" sz="2000" dirty="0">
                <a:solidFill>
                  <a:srgbClr val="000000"/>
                </a:solidFill>
                <a:latin typeface="Times New Roman" pitchFamily="18" charset="0"/>
                <a:ea typeface="Arial"/>
                <a:cs typeface="Times New Roman" pitchFamily="18" charset="0"/>
                <a:sym typeface="Arial"/>
              </a:rPr>
              <a:t>efficient, effective, safe, equitable, and </a:t>
            </a:r>
            <a:r>
              <a:rPr lang="en-US" sz="2000" dirty="0" smtClean="0">
                <a:solidFill>
                  <a:srgbClr val="000000"/>
                </a:solidFill>
                <a:latin typeface="Times New Roman" pitchFamily="18" charset="0"/>
                <a:ea typeface="Arial"/>
                <a:cs typeface="Times New Roman" pitchFamily="18" charset="0"/>
                <a:sym typeface="Arial"/>
              </a:rPr>
              <a:t>timely</a:t>
            </a:r>
          </a:p>
          <a:p>
            <a:pPr>
              <a:buFont typeface="Wingdings" pitchFamily="2" charset="2"/>
              <a:buChar char="§"/>
            </a:pPr>
            <a:r>
              <a:rPr lang="en-US" sz="2000" dirty="0" smtClean="0">
                <a:solidFill>
                  <a:srgbClr val="000000"/>
                </a:solidFill>
                <a:latin typeface="Times New Roman" pitchFamily="18" charset="0"/>
                <a:ea typeface="Arial"/>
                <a:cs typeface="Times New Roman" pitchFamily="18" charset="0"/>
                <a:sym typeface="Arial"/>
              </a:rPr>
              <a:t>The dynamism </a:t>
            </a:r>
            <a:r>
              <a:rPr lang="en-US" sz="2000" dirty="0">
                <a:solidFill>
                  <a:srgbClr val="000000"/>
                </a:solidFill>
                <a:latin typeface="Times New Roman" pitchFamily="18" charset="0"/>
                <a:ea typeface="Arial"/>
                <a:cs typeface="Times New Roman" pitchFamily="18" charset="0"/>
                <a:sym typeface="Arial"/>
              </a:rPr>
              <a:t>in the healthcare </a:t>
            </a:r>
            <a:r>
              <a:rPr lang="en-US" sz="2000" dirty="0" smtClean="0">
                <a:solidFill>
                  <a:srgbClr val="000000"/>
                </a:solidFill>
                <a:latin typeface="Times New Roman" pitchFamily="18" charset="0"/>
                <a:ea typeface="Arial"/>
                <a:cs typeface="Times New Roman" pitchFamily="18" charset="0"/>
                <a:sym typeface="Arial"/>
              </a:rPr>
              <a:t>system since patients </a:t>
            </a:r>
            <a:r>
              <a:rPr lang="en-US" sz="2000" dirty="0">
                <a:solidFill>
                  <a:srgbClr val="000000"/>
                </a:solidFill>
                <a:latin typeface="Times New Roman" pitchFamily="18" charset="0"/>
                <a:ea typeface="Arial"/>
                <a:cs typeface="Times New Roman" pitchFamily="18" charset="0"/>
                <a:sym typeface="Arial"/>
              </a:rPr>
              <a:t>are different, while their environment is constantly </a:t>
            </a:r>
            <a:r>
              <a:rPr lang="en-US" sz="2000" dirty="0" smtClean="0">
                <a:solidFill>
                  <a:srgbClr val="000000"/>
                </a:solidFill>
                <a:latin typeface="Times New Roman" pitchFamily="18" charset="0"/>
                <a:ea typeface="Arial"/>
                <a:cs typeface="Times New Roman" pitchFamily="18" charset="0"/>
                <a:sym typeface="Arial"/>
              </a:rPr>
              <a:t>changing</a:t>
            </a:r>
          </a:p>
          <a:p>
            <a:pPr>
              <a:buFont typeface="Wingdings" pitchFamily="2" charset="2"/>
              <a:buChar char="§"/>
            </a:pPr>
            <a:r>
              <a:rPr lang="en-US" sz="2000" dirty="0" smtClean="0">
                <a:solidFill>
                  <a:srgbClr val="000000"/>
                </a:solidFill>
                <a:latin typeface="Times New Roman" pitchFamily="18" charset="0"/>
                <a:ea typeface="Arial"/>
                <a:cs typeface="Times New Roman" pitchFamily="18" charset="0"/>
                <a:sym typeface="Arial"/>
              </a:rPr>
              <a:t>The Dynamism makes it </a:t>
            </a:r>
            <a:r>
              <a:rPr lang="en-US" sz="2000" dirty="0">
                <a:solidFill>
                  <a:srgbClr val="000000"/>
                </a:solidFill>
                <a:latin typeface="Times New Roman" pitchFamily="18" charset="0"/>
                <a:ea typeface="Arial"/>
                <a:cs typeface="Times New Roman" pitchFamily="18" charset="0"/>
                <a:sym typeface="Arial"/>
              </a:rPr>
              <a:t>hard to measure and the quality</a:t>
            </a:r>
            <a:endParaRPr lang="en-US" sz="2000" dirty="0" smtClean="0">
              <a:solidFill>
                <a:srgbClr val="000000"/>
              </a:solidFill>
              <a:latin typeface="Times New Roman" pitchFamily="18" charset="0"/>
              <a:ea typeface="Arial"/>
              <a:cs typeface="Times New Roman" pitchFamily="18" charset="0"/>
              <a:sym typeface="Arial"/>
            </a:endParaRPr>
          </a:p>
        </p:txBody>
      </p:sp>
    </p:spTree>
    <p:extLst>
      <p:ext uri="{BB962C8B-B14F-4D97-AF65-F5344CB8AC3E}">
        <p14:creationId xmlns:p14="http://schemas.microsoft.com/office/powerpoint/2010/main" val="2163050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85643" y="276225"/>
            <a:ext cx="7125113" cy="476250"/>
          </a:xfrm>
        </p:spPr>
        <p:txBody>
          <a:bodyPr/>
          <a:lstStyle/>
          <a:p>
            <a:r>
              <a:rPr lang="en-US" dirty="0" err="1" smtClean="0"/>
              <a:t>Cont</a:t>
            </a:r>
            <a:r>
              <a:rPr lang="en-US" dirty="0" smtClean="0"/>
              <a:t>:..</a:t>
            </a:r>
            <a:endParaRPr lang="en-US" dirty="0"/>
          </a:p>
        </p:txBody>
      </p:sp>
      <p:sp>
        <p:nvSpPr>
          <p:cNvPr id="3" name="Subtitle 2"/>
          <p:cNvSpPr>
            <a:spLocks noGrp="1"/>
          </p:cNvSpPr>
          <p:nvPr>
            <p:ph idx="1"/>
          </p:nvPr>
        </p:nvSpPr>
        <p:spPr/>
        <p:txBody>
          <a:bodyPr>
            <a:normAutofit fontScale="92500" lnSpcReduction="20000"/>
          </a:bodyPr>
          <a:lstStyle/>
          <a:p>
            <a:pPr>
              <a:buFont typeface="Wingdings" pitchFamily="2" charset="2"/>
              <a:buChar char="§"/>
            </a:pPr>
            <a:r>
              <a:rPr lang="en-US" sz="2000" dirty="0">
                <a:solidFill>
                  <a:srgbClr val="000000"/>
                </a:solidFill>
                <a:latin typeface="Times New Roman" pitchFamily="18" charset="0"/>
                <a:ea typeface="Arial"/>
                <a:cs typeface="Times New Roman" pitchFamily="18" charset="0"/>
                <a:sym typeface="Arial"/>
              </a:rPr>
              <a:t>It is always a challenge  to tell what should be measured and therefore healthcare is confronted with the challenge of knowing the exact things to measure </a:t>
            </a:r>
          </a:p>
          <a:p>
            <a:pPr>
              <a:buFont typeface="Wingdings" pitchFamily="2" charset="2"/>
              <a:buChar char="§"/>
            </a:pPr>
            <a:r>
              <a:rPr lang="en-US" sz="2000" dirty="0">
                <a:solidFill>
                  <a:srgbClr val="000000"/>
                </a:solidFill>
                <a:latin typeface="Times New Roman" pitchFamily="18" charset="0"/>
                <a:ea typeface="Arial"/>
                <a:cs typeface="Times New Roman" pitchFamily="18" charset="0"/>
                <a:sym typeface="Arial"/>
              </a:rPr>
              <a:t>people have different interpretations of meanings and as such, patients have different definitions of quality with the managers and </a:t>
            </a:r>
            <a:r>
              <a:rPr lang="en-US" sz="2000" dirty="0" smtClean="0">
                <a:solidFill>
                  <a:srgbClr val="000000"/>
                </a:solidFill>
                <a:latin typeface="Times New Roman" pitchFamily="18" charset="0"/>
                <a:ea typeface="Arial"/>
                <a:cs typeface="Times New Roman" pitchFamily="18" charset="0"/>
                <a:sym typeface="Arial"/>
              </a:rPr>
              <a:t>clinicians</a:t>
            </a:r>
          </a:p>
          <a:p>
            <a:pPr>
              <a:buFont typeface="Wingdings" pitchFamily="2" charset="2"/>
              <a:buChar char="§"/>
            </a:pPr>
            <a:r>
              <a:rPr lang="en-US" sz="2000" dirty="0" smtClean="0">
                <a:solidFill>
                  <a:srgbClr val="000000"/>
                </a:solidFill>
                <a:latin typeface="Times New Roman" pitchFamily="18" charset="0"/>
                <a:cs typeface="Times New Roman" pitchFamily="18" charset="0"/>
                <a:sym typeface="Arial"/>
              </a:rPr>
              <a:t>Besides </a:t>
            </a:r>
            <a:r>
              <a:rPr lang="en-US" sz="2000" dirty="0">
                <a:solidFill>
                  <a:srgbClr val="000000"/>
                </a:solidFill>
                <a:latin typeface="Times New Roman" pitchFamily="18" charset="0"/>
                <a:ea typeface="Arial"/>
                <a:cs typeface="Times New Roman" pitchFamily="18" charset="0"/>
                <a:sym typeface="Arial"/>
              </a:rPr>
              <a:t>that patients have different definitions of quality with the managers and clinicians. </a:t>
            </a:r>
            <a:endParaRPr lang="en-US" sz="2000" dirty="0" smtClean="0">
              <a:solidFill>
                <a:srgbClr val="000000"/>
              </a:solidFill>
              <a:latin typeface="Times New Roman" pitchFamily="18" charset="0"/>
              <a:ea typeface="Arial"/>
              <a:cs typeface="Times New Roman" pitchFamily="18" charset="0"/>
              <a:sym typeface="Arial"/>
            </a:endParaRPr>
          </a:p>
          <a:p>
            <a:pPr>
              <a:buFont typeface="Wingdings" pitchFamily="2" charset="2"/>
              <a:buChar char="§"/>
            </a:pPr>
            <a:r>
              <a:rPr lang="en-US" sz="2000" dirty="0" smtClean="0">
                <a:solidFill>
                  <a:srgbClr val="000000"/>
                </a:solidFill>
                <a:latin typeface="Times New Roman" pitchFamily="18" charset="0"/>
                <a:ea typeface="Arial"/>
                <a:cs typeface="Times New Roman" pitchFamily="18" charset="0"/>
                <a:sym typeface="Arial"/>
              </a:rPr>
              <a:t>The patient’s view </a:t>
            </a:r>
            <a:r>
              <a:rPr lang="en-US" sz="2000" dirty="0">
                <a:solidFill>
                  <a:srgbClr val="000000"/>
                </a:solidFill>
                <a:latin typeface="Times New Roman" pitchFamily="18" charset="0"/>
                <a:ea typeface="Arial"/>
                <a:cs typeface="Times New Roman" pitchFamily="18" charset="0"/>
                <a:sym typeface="Arial"/>
              </a:rPr>
              <a:t>of a value or problem in a system may be entirely different from that of an organization</a:t>
            </a:r>
            <a:endParaRPr lang="en-US" sz="20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437566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 </a:t>
            </a:r>
            <a:endParaRPr lang="en-US" dirty="0"/>
          </a:p>
        </p:txBody>
      </p:sp>
      <p:sp>
        <p:nvSpPr>
          <p:cNvPr id="3" name="Content Placeholder 2"/>
          <p:cNvSpPr>
            <a:spLocks noGrp="1"/>
          </p:cNvSpPr>
          <p:nvPr>
            <p:ph idx="1"/>
          </p:nvPr>
        </p:nvSpPr>
        <p:spPr/>
        <p:txBody>
          <a:bodyPr>
            <a:normAutofit/>
          </a:bodyPr>
          <a:lstStyle/>
          <a:p>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 </a:t>
            </a:r>
            <a:r>
              <a:rPr lang="en-US" sz="2000" dirty="0">
                <a:latin typeface="Times New Roman" pitchFamily="18" charset="0"/>
                <a:cs typeface="Times New Roman" pitchFamily="18" charset="0"/>
              </a:rPr>
              <a:t>cost, access, and quality of care are very much related.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access </a:t>
            </a:r>
            <a:r>
              <a:rPr lang="en-US" sz="2000" dirty="0">
                <a:latin typeface="Times New Roman" pitchFamily="18" charset="0"/>
                <a:cs typeface="Times New Roman" pitchFamily="18" charset="0"/>
              </a:rPr>
              <a:t>and quality as they are dependent on </a:t>
            </a:r>
            <a:r>
              <a:rPr lang="en-US" sz="2000" dirty="0" smtClean="0">
                <a:latin typeface="Times New Roman" pitchFamily="18" charset="0"/>
                <a:cs typeface="Times New Roman" pitchFamily="18" charset="0"/>
              </a:rPr>
              <a:t>the primary Cost </a:t>
            </a:r>
          </a:p>
          <a:p>
            <a:r>
              <a:rPr lang="en-US" sz="2000" dirty="0" smtClean="0">
                <a:latin typeface="Times New Roman" pitchFamily="18" charset="0"/>
                <a:cs typeface="Times New Roman" pitchFamily="18" charset="0"/>
              </a:rPr>
              <a:t>The dynamisms </a:t>
            </a:r>
            <a:r>
              <a:rPr lang="en-US" sz="2000" dirty="0">
                <a:latin typeface="Times New Roman" pitchFamily="18" charset="0"/>
                <a:cs typeface="Times New Roman" pitchFamily="18" charset="0"/>
              </a:rPr>
              <a:t>in </a:t>
            </a:r>
            <a:r>
              <a:rPr lang="en-US" sz="2000" dirty="0" smtClean="0">
                <a:latin typeface="Times New Roman" pitchFamily="18" charset="0"/>
                <a:cs typeface="Times New Roman" pitchFamily="18" charset="0"/>
              </a:rPr>
              <a:t>healthcare make it hard to </a:t>
            </a:r>
            <a:r>
              <a:rPr lang="en-US" sz="2000" dirty="0" err="1" smtClean="0">
                <a:latin typeface="Times New Roman" pitchFamily="18" charset="0"/>
                <a:cs typeface="Times New Roman" pitchFamily="18" charset="0"/>
              </a:rPr>
              <a:t>masure</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Quality in </a:t>
            </a:r>
            <a:r>
              <a:rPr lang="en-US" sz="2000" dirty="0" smtClean="0">
                <a:latin typeface="Times New Roman" pitchFamily="18" charset="0"/>
                <a:cs typeface="Times New Roman" pitchFamily="18" charset="0"/>
              </a:rPr>
              <a:t>healthcare</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593209172"/>
      </p:ext>
    </p:extLst>
  </p:cSld>
  <p:clrMapOvr>
    <a:masterClrMapping/>
  </p:clrMapOvr>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TM02455519[[fn=Winter]]</Template>
  <TotalTime>4619</TotalTime>
  <Words>1782</Words>
  <Application>Microsoft Office PowerPoint</Application>
  <PresentationFormat>On-screen Show (16:9)</PresentationFormat>
  <Paragraphs>69</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Winter</vt:lpstr>
      <vt:lpstr>Relationship between Cost, Access, and Quality </vt:lpstr>
      <vt:lpstr>Introduction </vt:lpstr>
      <vt:lpstr>Healthcare cost </vt:lpstr>
      <vt:lpstr>Quality of Care </vt:lpstr>
      <vt:lpstr>Access to healthcare </vt:lpstr>
      <vt:lpstr>Critical Policy Issues Related to Access to Care, Cost of Care, and Quality of Care </vt:lpstr>
      <vt:lpstr>Why Quality in Healthcare been Difficult to Define and Measure </vt:lpstr>
      <vt:lpstr>Cont:..</vt:lpstr>
      <vt:lpstr>Conclusion </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Informatics Plan</dc:title>
  <dc:creator>user 1</dc:creator>
  <cp:lastModifiedBy>user 1</cp:lastModifiedBy>
  <cp:revision>72</cp:revision>
  <dcterms:modified xsi:type="dcterms:W3CDTF">2021-07-30T15:57:37Z</dcterms:modified>
</cp:coreProperties>
</file>